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  <p:sldId id="320" r:id="rId34"/>
    <p:sldId id="322" r:id="rId35"/>
    <p:sldId id="324" r:id="rId36"/>
    <p:sldId id="326" r:id="rId37"/>
    <p:sldId id="328" r:id="rId38"/>
    <p:sldId id="330" r:id="rId39"/>
    <p:sldId id="332" r:id="rId40"/>
    <p:sldId id="334" r:id="rId41"/>
    <p:sldId id="336" r:id="rId42"/>
    <p:sldId id="338" r:id="rId43"/>
    <p:sldId id="340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0E3-D1AE-49F8-89D0-BED348DC5535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1F94-E280-4FA8-85DD-3A1853F036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0E3-D1AE-49F8-89D0-BED348DC5535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1F94-E280-4FA8-85DD-3A1853F036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0E3-D1AE-49F8-89D0-BED348DC5535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1F94-E280-4FA8-85DD-3A1853F036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0E3-D1AE-49F8-89D0-BED348DC5535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1F94-E280-4FA8-85DD-3A1853F036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0E3-D1AE-49F8-89D0-BED348DC5535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1F94-E280-4FA8-85DD-3A1853F036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0E3-D1AE-49F8-89D0-BED348DC5535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1F94-E280-4FA8-85DD-3A1853F036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0E3-D1AE-49F8-89D0-BED348DC5535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1F94-E280-4FA8-85DD-3A1853F036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0E3-D1AE-49F8-89D0-BED348DC5535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1F94-E280-4FA8-85DD-3A1853F036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0E3-D1AE-49F8-89D0-BED348DC5535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1F94-E280-4FA8-85DD-3A1853F036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0E3-D1AE-49F8-89D0-BED348DC5535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1F94-E280-4FA8-85DD-3A1853F036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0E3-D1AE-49F8-89D0-BED348DC5535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1F94-E280-4FA8-85DD-3A1853F036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40E3-D1AE-49F8-89D0-BED348DC5535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1F94-E280-4FA8-85DD-3A1853F036F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Δερματολογία 2</a:t>
            </a:r>
            <a:br>
              <a:rPr lang="el-GR" dirty="0" smtClean="0"/>
            </a:br>
            <a:r>
              <a:rPr lang="el-GR" dirty="0" smtClean="0"/>
              <a:t> ΤΜΗΜΑ ΑΙΣΘΗΤΙΚΗΣ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Α΄ΕΞΑΜΗΝΟ</a:t>
            </a:r>
          </a:p>
          <a:p>
            <a:r>
              <a:rPr lang="el-GR" dirty="0" smtClean="0"/>
              <a:t>ΝΤΟΤΣΙΚΑ ΑΝΑΣΤΑΣΙΑΔΗ ΙΩΑΝΝΑ</a:t>
            </a:r>
            <a:r>
              <a:rPr lang="en-US" dirty="0" smtClean="0"/>
              <a:t> </a:t>
            </a:r>
          </a:p>
          <a:p>
            <a:r>
              <a:rPr lang="en-US" dirty="0" smtClean="0"/>
              <a:t>M.D.E.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96258" name="Picture 2" descr="ΕΡΥΘΗΜΑ ΣΤΟ ΦΩ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3888432" cy="3096344"/>
          </a:xfrm>
          <a:prstGeom prst="rect">
            <a:avLst/>
          </a:prstGeom>
          <a:noFill/>
        </p:spPr>
      </p:pic>
      <p:pic>
        <p:nvPicPr>
          <p:cNvPr id="96260" name="Picture 4" descr="ΕΡΥΘΡ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36912"/>
            <a:ext cx="3672408" cy="2808312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251520" y="1268760"/>
            <a:ext cx="3672408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Διάχυτη ερυθρότητα του δέρματος. 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355976" y="404664"/>
            <a:ext cx="4788024" cy="20621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Είναι δυνατόν να είναι </a:t>
            </a:r>
            <a:r>
              <a:rPr lang="el-GR" sz="3200" dirty="0" err="1" smtClean="0">
                <a:solidFill>
                  <a:schemeClr val="bg1"/>
                </a:solidFill>
              </a:rPr>
              <a:t>κηλιδώδες</a:t>
            </a:r>
            <a:r>
              <a:rPr lang="el-GR" sz="3200" dirty="0" smtClean="0">
                <a:solidFill>
                  <a:schemeClr val="bg1"/>
                </a:solidFill>
              </a:rPr>
              <a:t> (ερυθρά) ή </a:t>
            </a:r>
            <a:r>
              <a:rPr lang="el-GR" sz="3200" dirty="0" err="1" smtClean="0">
                <a:solidFill>
                  <a:schemeClr val="bg1"/>
                </a:solidFill>
              </a:rPr>
              <a:t>κηλοδοβλατιδώδες</a:t>
            </a:r>
            <a:r>
              <a:rPr lang="el-GR" sz="3200" dirty="0" smtClean="0">
                <a:solidFill>
                  <a:schemeClr val="bg1"/>
                </a:solidFill>
              </a:rPr>
              <a:t> (οστρακιά )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796136" y="5661248"/>
            <a:ext cx="1993518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Ερυθρά 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79512" y="188640"/>
            <a:ext cx="3024336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ΕΡΥΘΗΜΑ</a:t>
            </a:r>
            <a:endParaRPr lang="el-G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98306" name="Picture 2" descr="ΦΑΚΙΔΕ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528392" cy="2952328"/>
          </a:xfrm>
          <a:prstGeom prst="rect">
            <a:avLst/>
          </a:prstGeom>
          <a:noFill/>
        </p:spPr>
      </p:pic>
      <p:pic>
        <p:nvPicPr>
          <p:cNvPr id="98308" name="Picture 4" descr="melaqchromatikes_kilid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888432" cy="4248472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251520" y="332656"/>
            <a:ext cx="6142002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ΦΑΚΟΕΙΔΕΙΣ ΕΦΗΛΙΔΕΣ (ΦΑΚΙΔΕΣ)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51520" y="1124744"/>
            <a:ext cx="4572000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Οφείλονται στην ηλιακή ακτινοβολία και υπάρχουν στις περιοχές που είναι εκτεθειμένες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99330" name="Picture 2" descr="melaqchromatikes_kilides5 φακιδε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536504" cy="612068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23528" y="1052736"/>
            <a:ext cx="3528392" cy="48320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Πρόκειται για φακοειδείς κηλίδες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ή μεγαλύτερες πλάκες, </a:t>
            </a:r>
            <a:r>
              <a:rPr lang="el-GR" sz="2800" dirty="0" err="1" smtClean="0">
                <a:solidFill>
                  <a:schemeClr val="bg1"/>
                </a:solidFill>
              </a:rPr>
              <a:t>καφεοειδούς</a:t>
            </a:r>
            <a:r>
              <a:rPr lang="el-GR" sz="2800" dirty="0" smtClean="0">
                <a:solidFill>
                  <a:schemeClr val="bg1"/>
                </a:solidFill>
              </a:rPr>
              <a:t> χροιάς, λόγω αύξησης του αριθμού των </a:t>
            </a:r>
            <a:r>
              <a:rPr lang="el-GR" sz="2800" dirty="0" err="1" smtClean="0">
                <a:solidFill>
                  <a:schemeClr val="bg1"/>
                </a:solidFill>
              </a:rPr>
              <a:t>μελανοκυττάρων</a:t>
            </a:r>
            <a:r>
              <a:rPr lang="el-GR" sz="2800" dirty="0" smtClean="0">
                <a:solidFill>
                  <a:schemeClr val="bg1"/>
                </a:solidFill>
              </a:rPr>
              <a:t> στη βασική μεμβράνη του δέρματος κι οι οποίες είναι επίπεδες ή ελαφρώς επηρμένες.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51520" y="332656"/>
            <a:ext cx="3533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ΦΑΚΟΕΙΔΕΙΣ ΕΦΗΛΙΔΕΣ (ΦΑΚΙΔΕΣ) 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100354" name="Picture 2" descr="ΒΛΑΤΙΔΕΣ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392488" cy="482453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187624" y="332656"/>
            <a:ext cx="1903919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ΒΛΑΤΙΔΕΣ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788024" y="1052736"/>
            <a:ext cx="4067944" cy="40318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Μικρά, ψηλαφητά, στερεά επάρματα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του δέρματος με διάμετρο από κεφαλή καρφίτσας έως 1 </a:t>
            </a:r>
            <a:r>
              <a:rPr lang="el-GR" sz="3200" dirty="0" err="1" smtClean="0">
                <a:solidFill>
                  <a:schemeClr val="bg1"/>
                </a:solidFill>
              </a:rPr>
              <a:t>cm</a:t>
            </a:r>
            <a:r>
              <a:rPr lang="el-GR" sz="32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Μπορεί να είναι επιδερμικά, </a:t>
            </a:r>
          </a:p>
          <a:p>
            <a:r>
              <a:rPr lang="el-GR" sz="3200" dirty="0" err="1" smtClean="0">
                <a:solidFill>
                  <a:schemeClr val="bg1"/>
                </a:solidFill>
              </a:rPr>
              <a:t>χοριακά</a:t>
            </a:r>
            <a:r>
              <a:rPr lang="el-GR" sz="3200" dirty="0" smtClean="0">
                <a:solidFill>
                  <a:schemeClr val="bg1"/>
                </a:solidFill>
              </a:rPr>
              <a:t> ή μεικτά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14</a:t>
            </a:fld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79512" y="404664"/>
          <a:ext cx="6096000" cy="10439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el-GR" sz="2800" b="1" i="0" dirty="0">
                          <a:solidFill>
                            <a:schemeClr val="bg1"/>
                          </a:solidFill>
                          <a:latin typeface="inherit"/>
                        </a:rPr>
                        <a:t>ΕΠΙΔΕΡΜΙΚΕΣ ΒΛΑΤΙΔΕΣ (ΜΥΡΜΗΚΙΕΣ) 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1378" name="Picture 2" descr="ΜΥΡΜΗΓΚΙΑ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384376" cy="2016224"/>
          </a:xfrm>
          <a:prstGeom prst="rect">
            <a:avLst/>
          </a:prstGeom>
          <a:noFill/>
        </p:spPr>
      </p:pic>
      <p:pic>
        <p:nvPicPr>
          <p:cNvPr id="101380" name="Picture 4" descr="ΜΥΡΜΗΓΚΙ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816424" cy="3312368"/>
          </a:xfrm>
          <a:prstGeom prst="rect">
            <a:avLst/>
          </a:prstGeom>
          <a:noFill/>
        </p:spPr>
      </p:pic>
      <p:pic>
        <p:nvPicPr>
          <p:cNvPr id="101382" name="Picture 6" descr="μυρμηγικε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240360" cy="2304256"/>
          </a:xfrm>
          <a:prstGeom prst="rect">
            <a:avLst/>
          </a:prstGeom>
          <a:noFill/>
        </p:spPr>
      </p:pic>
      <p:pic>
        <p:nvPicPr>
          <p:cNvPr id="101384" name="Picture 8" descr="murmhkiwdhs-akrokeratwsh-tou-hopf-1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77072"/>
            <a:ext cx="381642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102402" name="Picture 2" descr="ΜΥΡΜΗΓΚΙΑ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744416" cy="4536504"/>
          </a:xfrm>
          <a:prstGeom prst="rect">
            <a:avLst/>
          </a:prstGeom>
          <a:noFill/>
        </p:spPr>
      </p:pic>
      <p:pic>
        <p:nvPicPr>
          <p:cNvPr id="102404" name="Picture 4" descr="ΜΥΡΜΗΓΚΙΑ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888432" cy="2520280"/>
          </a:xfrm>
          <a:prstGeom prst="rect">
            <a:avLst/>
          </a:prstGeom>
          <a:noFill/>
        </p:spPr>
      </p:pic>
      <p:pic>
        <p:nvPicPr>
          <p:cNvPr id="102406" name="Picture 6" descr="ΜΥΡΜΗΓΚΙΑ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052736"/>
            <a:ext cx="2880320" cy="216024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1259632" y="548680"/>
            <a:ext cx="2949846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inherit"/>
              </a:rPr>
              <a:t>ΜΥΡΜΗΚΙΕΣ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467544" y="404664"/>
            <a:ext cx="5259004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ΜΕΙΚΤΗ ΒΛΑΤΙΔΑ : ΛΕΙΧΗΝΑΣ 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103426" name="Picture 2" descr="omalos-leixhnas-1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240360" cy="2448272"/>
          </a:xfrm>
          <a:prstGeom prst="rect">
            <a:avLst/>
          </a:prstGeom>
          <a:noFill/>
        </p:spPr>
      </p:pic>
      <p:pic>
        <p:nvPicPr>
          <p:cNvPr id="103428" name="Picture 4" descr="sklhros-atrofikos-leixhnas-5-proswpou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2808312" cy="2232248"/>
          </a:xfrm>
          <a:prstGeom prst="rect">
            <a:avLst/>
          </a:prstGeom>
          <a:noFill/>
        </p:spPr>
      </p:pic>
      <p:pic>
        <p:nvPicPr>
          <p:cNvPr id="103430" name="Picture 6" descr="omalos-leixhnas-2-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25144"/>
            <a:ext cx="1943100" cy="1584176"/>
          </a:xfrm>
          <a:prstGeom prst="rect">
            <a:avLst/>
          </a:prstGeom>
          <a:noFill/>
        </p:spPr>
      </p:pic>
      <p:pic>
        <p:nvPicPr>
          <p:cNvPr id="103432" name="Picture 8" descr="xronia-leixhnoeidhs-pituriash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24744"/>
            <a:ext cx="3476625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611560" y="332656"/>
            <a:ext cx="2149948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ΦΥΣΑΛΙΔΕΣ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67544" y="980728"/>
            <a:ext cx="5472608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Μικρά επάρματα της επιδερμίδας, διαμέτρου &lt;0.5 cm και περιέχουν διαυγές υγρό. </a:t>
            </a:r>
            <a:r>
              <a:rPr lang="el-GR" sz="2800" dirty="0" err="1" smtClean="0">
                <a:solidFill>
                  <a:schemeClr val="bg1"/>
                </a:solidFill>
              </a:rPr>
              <a:t>π.χ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err="1" smtClean="0">
                <a:solidFill>
                  <a:schemeClr val="bg1"/>
                </a:solidFill>
              </a:rPr>
              <a:t>έρπης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104450" name="Picture 2" descr="ΑΝΕΜΕΥΛΟΓΙ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4664"/>
            <a:ext cx="3024336" cy="2592288"/>
          </a:xfrm>
          <a:prstGeom prst="rect">
            <a:avLst/>
          </a:prstGeom>
          <a:noFill/>
        </p:spPr>
      </p:pic>
      <p:pic>
        <p:nvPicPr>
          <p:cNvPr id="104452" name="Picture 4" descr="ΕΡΠΗΣ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5328592" cy="3888432"/>
          </a:xfrm>
          <a:prstGeom prst="rect">
            <a:avLst/>
          </a:prstGeom>
          <a:noFill/>
        </p:spPr>
      </p:pic>
      <p:pic>
        <p:nvPicPr>
          <p:cNvPr id="104454" name="Picture 6" descr="ΕΡΠΗ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316835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467544" y="260648"/>
            <a:ext cx="2977097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ΠΟΜΦΟΛΥΓΕΣ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51520" y="1124744"/>
            <a:ext cx="4572000" cy="31085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Αν το μέγεθος των φυσαλίδων είναι μεγαλύτερο του 0.5 cm και περιέχουν διαυγές ή αιμορραγικό περιεχόμενο, τότε καλούνται πομφόλυγες, οι οποίες υπάρχουν στα εγκαύματα.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106498" name="Picture 2" descr="ΠΟΜΦΟΛΥΓΑ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6672"/>
            <a:ext cx="3816424" cy="3024336"/>
          </a:xfrm>
          <a:prstGeom prst="rect">
            <a:avLst/>
          </a:prstGeom>
          <a:noFill/>
        </p:spPr>
      </p:pic>
      <p:pic>
        <p:nvPicPr>
          <p:cNvPr id="106500" name="Picture 4" descr="ΕΓΚΑΥΜ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816424" cy="2376264"/>
          </a:xfrm>
          <a:prstGeom prst="rect">
            <a:avLst/>
          </a:prstGeom>
          <a:noFill/>
        </p:spPr>
      </p:pic>
      <p:pic>
        <p:nvPicPr>
          <p:cNvPr id="106502" name="Picture 6" descr="ΠΟΜΦΟΛΥΓ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65104"/>
            <a:ext cx="417646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39552" y="620688"/>
            <a:ext cx="2734788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ΦΛΥΚΤΑΙΝΕΣ 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95536" y="1556792"/>
            <a:ext cx="3744416" cy="20621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Είναι </a:t>
            </a:r>
            <a:r>
              <a:rPr lang="el-GR" sz="3200" u="sng" dirty="0" smtClean="0">
                <a:solidFill>
                  <a:schemeClr val="bg1"/>
                </a:solidFill>
              </a:rPr>
              <a:t>φυσαλίδες</a:t>
            </a:r>
            <a:r>
              <a:rPr lang="el-GR" sz="3200" dirty="0" smtClean="0">
                <a:solidFill>
                  <a:schemeClr val="bg1"/>
                </a:solidFill>
              </a:rPr>
              <a:t> με </a:t>
            </a:r>
            <a:r>
              <a:rPr lang="el-GR" sz="3200" u="sng" dirty="0" smtClean="0">
                <a:solidFill>
                  <a:schemeClr val="bg1"/>
                </a:solidFill>
              </a:rPr>
              <a:t>πυώδες</a:t>
            </a:r>
            <a:r>
              <a:rPr lang="el-GR" sz="3200" dirty="0" smtClean="0">
                <a:solidFill>
                  <a:schemeClr val="bg1"/>
                </a:solidFill>
              </a:rPr>
              <a:t> περιεχόμενο και περιβάλλονται από </a:t>
            </a:r>
            <a:r>
              <a:rPr lang="el-GR" sz="3200" u="sng" dirty="0" smtClean="0">
                <a:solidFill>
                  <a:schemeClr val="bg1"/>
                </a:solidFill>
              </a:rPr>
              <a:t>ερυθρά άλω.</a:t>
            </a:r>
            <a:endParaRPr lang="el-GR" sz="3200" u="sng" dirty="0">
              <a:solidFill>
                <a:schemeClr val="bg1"/>
              </a:solidFill>
            </a:endParaRPr>
          </a:p>
        </p:txBody>
      </p:sp>
      <p:pic>
        <p:nvPicPr>
          <p:cNvPr id="107522" name="Picture 2" descr="ΦΛΥΚΤΑΙΝΕ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439248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2</a:t>
            </a:fld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0" y="-243408"/>
          <a:ext cx="9144000" cy="117118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171188">
                <a:tc>
                  <a:txBody>
                    <a:bodyPr/>
                    <a:lstStyle/>
                    <a:p>
                      <a:pPr algn="ctr"/>
                      <a:r>
                        <a:rPr lang="el-GR" sz="3200" b="1" i="0" dirty="0">
                          <a:solidFill>
                            <a:schemeClr val="bg1"/>
                          </a:solidFill>
                          <a:latin typeface="inherit"/>
                        </a:rPr>
                        <a:t>ΒΑΣΙΚΗ ΔΟΜΗ ΔΕΡΜΑΤΟΣ 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31074" name="Picture 2" descr="ΔΟΜΗ ΔΕΡΜΑΤΟΣ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108546" name="Picture 2" descr="ΠΟΜΦΟ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3960440" cy="316835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5536" y="260648"/>
            <a:ext cx="2103461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ΠΟΜΦΟΙ 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79512" y="1124744"/>
            <a:ext cx="4572000" cy="255454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Περιγεγραμμένα οιδήματα του δέρματος, ωχρορόδινα με μικρή διάρκεια ζωής (3-24 ώρες) και ποικίλο μέγεθος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331640" y="4221088"/>
            <a:ext cx="3384376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200" dirty="0" err="1" smtClean="0">
                <a:solidFill>
                  <a:schemeClr val="bg1"/>
                </a:solidFill>
              </a:rPr>
              <a:t>Κνιδωτικό</a:t>
            </a:r>
            <a:r>
              <a:rPr lang="el-GR" sz="3200" dirty="0" smtClean="0">
                <a:solidFill>
                  <a:schemeClr val="bg1"/>
                </a:solidFill>
              </a:rPr>
              <a:t> εξάνθημα των αλλεργιών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108548" name="Picture 4" descr="knidosis2-ΠΟΜΦΟ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888432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23528" y="332656"/>
            <a:ext cx="3816879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chemeClr val="bg1"/>
                </a:solidFill>
              </a:rPr>
              <a:t>ΕΛΚΗ &amp; ΡΩΓΜΕΣ </a:t>
            </a:r>
            <a:endParaRPr lang="el-GR" sz="40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51520" y="1412776"/>
            <a:ext cx="4176464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Βαρύτερες βλάβες του δέρματος με απώλεια ιστού. Αφορούν και στο χόριο. Η επούλωση γίνεται με ανάπτυξη ουλώδους ιστού (</a:t>
            </a:r>
            <a:r>
              <a:rPr lang="el-GR" sz="2800" dirty="0" err="1" smtClean="0">
                <a:solidFill>
                  <a:schemeClr val="bg1"/>
                </a:solidFill>
              </a:rPr>
              <a:t>ουλοποίηση</a:t>
            </a:r>
            <a:r>
              <a:rPr lang="el-GR" sz="2800" dirty="0" smtClean="0">
                <a:solidFill>
                  <a:schemeClr val="bg1"/>
                </a:solidFill>
              </a:rPr>
              <a:t>) </a:t>
            </a: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πχ. έλκη κατακλίσεων, ΣΔ, αιμολυτικές αναιμίες, ΕΚ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110594" name="Picture 2" descr="kataklise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396044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95536" y="332656"/>
            <a:ext cx="1510606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ΟΥΛΕΣ 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79512" y="1340768"/>
            <a:ext cx="4572000" cy="501675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Σχηματίζονται όταν η βλάβη αφορά και το χόριο, όπως μετά από χειρ/</a:t>
            </a:r>
            <a:r>
              <a:rPr lang="el-GR" sz="3200" dirty="0" err="1" smtClean="0">
                <a:solidFill>
                  <a:schemeClr val="bg1"/>
                </a:solidFill>
              </a:rPr>
              <a:t>κές</a:t>
            </a:r>
            <a:r>
              <a:rPr lang="el-GR" sz="3200" dirty="0" smtClean="0">
                <a:solidFill>
                  <a:schemeClr val="bg1"/>
                </a:solidFill>
              </a:rPr>
              <a:t> τομές.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Έχουν </a:t>
            </a:r>
            <a:r>
              <a:rPr lang="el-GR" sz="3200" dirty="0" err="1" smtClean="0">
                <a:solidFill>
                  <a:schemeClr val="bg1"/>
                </a:solidFill>
              </a:rPr>
              <a:t>λευκωπή</a:t>
            </a:r>
            <a:r>
              <a:rPr lang="el-GR" sz="3200" dirty="0" smtClean="0">
                <a:solidFill>
                  <a:schemeClr val="bg1"/>
                </a:solidFill>
              </a:rPr>
              <a:t> χροιά. Σπάνια, </a:t>
            </a:r>
            <a:r>
              <a:rPr lang="el-GR" sz="3200" dirty="0" err="1" smtClean="0">
                <a:solidFill>
                  <a:schemeClr val="bg1"/>
                </a:solidFill>
              </a:rPr>
              <a:t>υπερπλάσσονται</a:t>
            </a:r>
            <a:r>
              <a:rPr lang="el-GR" sz="3200" dirty="0" smtClean="0">
                <a:solidFill>
                  <a:schemeClr val="bg1"/>
                </a:solidFill>
              </a:rPr>
              <a:t> και προέχουν από το γειτονικό δέρμα,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οπότε και καλούνται </a:t>
            </a:r>
            <a:r>
              <a:rPr lang="el-GR" sz="3200" u="sng" dirty="0" err="1" smtClean="0">
                <a:solidFill>
                  <a:schemeClr val="bg1"/>
                </a:solidFill>
              </a:rPr>
              <a:t>χειλοειδή</a:t>
            </a:r>
            <a:r>
              <a:rPr lang="el-GR" sz="3200" dirty="0" smtClean="0">
                <a:solidFill>
                  <a:schemeClr val="bg1"/>
                </a:solidFill>
              </a:rPr>
              <a:t>.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111618" name="Picture 2" descr="ΟΥΛΕΣ - ΧΕΙΛΟΕΙΔΕ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2656"/>
            <a:ext cx="446449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467544" y="332656"/>
            <a:ext cx="2452916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ΔΙΑΒΡΩΣΕΙΣ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79512" y="1124744"/>
            <a:ext cx="4824536" cy="55092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Απώλεια στιβάδων της επιδερμίδας, η οποία (απώλεια) </a:t>
            </a:r>
            <a:r>
              <a:rPr lang="el-GR" sz="3200" dirty="0" err="1" smtClean="0">
                <a:solidFill>
                  <a:schemeClr val="bg1"/>
                </a:solidFill>
              </a:rPr>
              <a:t>ιάται</a:t>
            </a:r>
            <a:r>
              <a:rPr lang="el-GR" sz="3200" dirty="0" smtClean="0">
                <a:solidFill>
                  <a:schemeClr val="bg1"/>
                </a:solidFill>
              </a:rPr>
              <a:t> χωρίς να αφήσει ουλή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(πχ αφθώδης στοματίτιδα) Όταν η επιδερμίδα είναι ξηρή, </a:t>
            </a:r>
          </a:p>
          <a:p>
            <a:r>
              <a:rPr lang="el-GR" sz="3200" dirty="0" err="1" smtClean="0">
                <a:solidFill>
                  <a:schemeClr val="bg1"/>
                </a:solidFill>
              </a:rPr>
              <a:t>υπερκερατωσική</a:t>
            </a:r>
            <a:r>
              <a:rPr lang="el-GR" sz="3200" dirty="0" smtClean="0">
                <a:solidFill>
                  <a:schemeClr val="bg1"/>
                </a:solidFill>
              </a:rPr>
              <a:t> και εύθρυπτη,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οι διαβρώσεις ίσως να είναι γραμμοειδείς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112642" name="Picture 2" descr="ΑΦΘ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406794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113666" name="Picture 2" descr="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229356" y="3244334"/>
            <a:ext cx="2685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ΣΥΝΗΘΕΣΤΕΡΕΣ ΠΑΘΗΣΕΙΣ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1619672" y="0"/>
            <a:ext cx="5847755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chemeClr val="bg1"/>
                </a:solidFill>
              </a:rPr>
              <a:t>ΣΥΝΗΘΕΣΤΕΡΕΣ ΠΑΘΗΣΕΙΣ </a:t>
            </a:r>
            <a:endParaRPr lang="el-G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23528" y="332656"/>
            <a:ext cx="6579109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ΚΟΙΝΗ ΑΚΜΗ ( ACNE VULGARIS ) 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114690" name="Picture 2" descr="ak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4067944" cy="5256584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251520" y="1052736"/>
            <a:ext cx="4824536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dirty="0" err="1" smtClean="0">
                <a:solidFill>
                  <a:schemeClr val="bg1"/>
                </a:solidFill>
              </a:rPr>
              <a:t>Χαρ</a:t>
            </a:r>
            <a:r>
              <a:rPr lang="el-GR" sz="2800" dirty="0" smtClean="0">
                <a:solidFill>
                  <a:schemeClr val="bg1"/>
                </a:solidFill>
              </a:rPr>
              <a:t>/</a:t>
            </a:r>
            <a:r>
              <a:rPr lang="el-GR" sz="2800" dirty="0" err="1" smtClean="0">
                <a:solidFill>
                  <a:schemeClr val="bg1"/>
                </a:solidFill>
              </a:rPr>
              <a:t>ται</a:t>
            </a:r>
            <a:r>
              <a:rPr lang="el-GR" sz="2800" dirty="0" smtClean="0">
                <a:solidFill>
                  <a:schemeClr val="bg1"/>
                </a:solidFill>
              </a:rPr>
              <a:t> από πολύμορφες βλάβες, βλατίδες,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φλύκταινες &amp; κύστεις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οι οποίες δημιουργούνται λόγω απόφραξης του </a:t>
            </a:r>
            <a:r>
              <a:rPr lang="el-GR" sz="2800" dirty="0" err="1" smtClean="0">
                <a:solidFill>
                  <a:schemeClr val="bg1"/>
                </a:solidFill>
              </a:rPr>
              <a:t>τριχο</a:t>
            </a:r>
            <a:r>
              <a:rPr lang="el-GR" sz="2800" dirty="0" smtClean="0">
                <a:solidFill>
                  <a:schemeClr val="bg1"/>
                </a:solidFill>
              </a:rPr>
              <a:t>- σμηγματογόνου πόρου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και συνδέονται με το μεταβολισμό των ανδρογόνων.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Οι κυστικές βλάβες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δυνατόν να αφήσουν δύσμορφες ουλές μετά την επούλωση. 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79512" y="332656"/>
            <a:ext cx="5618718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ΘΥΛΑΚΙΤΙΔΑ ( FOLICULITIS ) 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51520" y="1052736"/>
            <a:ext cx="4572000" cy="526297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Είναι φλεγμονή του θυλάκου των τριχών.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Η </a:t>
            </a:r>
            <a:r>
              <a:rPr lang="el-GR" sz="2800" dirty="0" err="1" smtClean="0">
                <a:solidFill>
                  <a:schemeClr val="bg1"/>
                </a:solidFill>
              </a:rPr>
              <a:t>χαρ</a:t>
            </a:r>
            <a:r>
              <a:rPr lang="el-GR" sz="2800" dirty="0" smtClean="0">
                <a:solidFill>
                  <a:schemeClr val="bg1"/>
                </a:solidFill>
              </a:rPr>
              <a:t>/</a:t>
            </a:r>
            <a:r>
              <a:rPr lang="el-GR" sz="2800" dirty="0" err="1" smtClean="0">
                <a:solidFill>
                  <a:schemeClr val="bg1"/>
                </a:solidFill>
              </a:rPr>
              <a:t>κή</a:t>
            </a:r>
            <a:r>
              <a:rPr lang="el-GR" sz="2800" dirty="0" smtClean="0">
                <a:solidFill>
                  <a:schemeClr val="bg1"/>
                </a:solidFill>
              </a:rPr>
              <a:t> της βλάβη είναι </a:t>
            </a:r>
            <a:r>
              <a:rPr lang="el-GR" sz="2800" u="sng" dirty="0" smtClean="0">
                <a:solidFill>
                  <a:schemeClr val="bg1"/>
                </a:solidFill>
              </a:rPr>
              <a:t>μικρές θολωτές φλύκταινες κατά το στόμιο της τρίχας.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Εντοπίζεται στο τριχωτό της κεφαλής, της ράχης, των άκρων, ιδιαίτερα στους μηρούς, τους γλουτούς. Οφείλεται σε χρυσίζοντα Σταφυλόκοκκο ή σε </a:t>
            </a:r>
            <a:r>
              <a:rPr lang="el-GR" sz="2800" dirty="0" err="1" smtClean="0">
                <a:solidFill>
                  <a:schemeClr val="bg1"/>
                </a:solidFill>
              </a:rPr>
              <a:t>Ψευδομονάδα</a:t>
            </a:r>
            <a:r>
              <a:rPr lang="el-GR" sz="2800" dirty="0" smtClean="0">
                <a:solidFill>
                  <a:schemeClr val="bg1"/>
                </a:solidFill>
              </a:rPr>
              <a:t>. 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115714" name="Picture 2" descr="thilak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08720"/>
            <a:ext cx="435597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0" y="188640"/>
            <a:ext cx="5618398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ΔΟΘΙΗΝΩΣΗ (F URUNCULOSIS )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908720"/>
            <a:ext cx="5364088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Είναι οξεία σταφυλοκοκκική νεκρωτική </a:t>
            </a:r>
            <a:r>
              <a:rPr lang="el-GR" sz="2400" dirty="0" err="1" smtClean="0">
                <a:solidFill>
                  <a:schemeClr val="bg1"/>
                </a:solidFill>
              </a:rPr>
              <a:t>θυλακίτις</a:t>
            </a:r>
            <a:r>
              <a:rPr lang="el-GR" sz="2400" dirty="0" smtClean="0">
                <a:solidFill>
                  <a:schemeClr val="bg1"/>
                </a:solidFill>
              </a:rPr>
              <a:t> του δέρματος. 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Αρχίζει από το θύλακο της τρίχας, γι’ αυτό παρατηρείται σε περιοχές όπου υπάρχει τριχοφυΐα (πρόσωπο, μασχάλη, γλουτοί). 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Αρχικά εμφανίζεται ως σκληρό, </a:t>
            </a:r>
            <a:r>
              <a:rPr lang="el-GR" sz="2400" dirty="0" err="1" smtClean="0">
                <a:solidFill>
                  <a:schemeClr val="bg1"/>
                </a:solidFill>
              </a:rPr>
              <a:t>εξέρυθρο</a:t>
            </a:r>
            <a:r>
              <a:rPr lang="el-GR" sz="2400" dirty="0" smtClean="0">
                <a:solidFill>
                  <a:schemeClr val="bg1"/>
                </a:solidFill>
              </a:rPr>
              <a:t> και επώδυνο οζίδιο με κεντρική προεξοχή, η οποία στη συνέχεια διαπυείται.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 Η διαπύηση καταλήγει σε νέκρωση. Όταν αφαιρεθεί η εφελκίδα, εξέρχεται πύον και διακρίνεται το έμβολο που αποτελείται από νεκρωμένους ιστούς. 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6738" name="Picture 2" descr="dothi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85192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28</a:t>
            </a:fld>
            <a:endParaRPr lang="el-GR"/>
          </a:p>
        </p:txBody>
      </p:sp>
      <p:pic>
        <p:nvPicPr>
          <p:cNvPr id="117762" name="Picture 2" descr="ΕΚΖΕΜ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4283968" cy="3672408"/>
          </a:xfrm>
          <a:prstGeom prst="rect">
            <a:avLst/>
          </a:prstGeom>
          <a:noFill/>
        </p:spPr>
      </p:pic>
      <p:pic>
        <p:nvPicPr>
          <p:cNvPr id="117764" name="Picture 4" descr="ΕΚΖΕΜΑ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41168"/>
            <a:ext cx="3672408" cy="1916832"/>
          </a:xfrm>
          <a:prstGeom prst="rect">
            <a:avLst/>
          </a:prstGeom>
          <a:noFill/>
        </p:spPr>
      </p:pic>
      <p:pic>
        <p:nvPicPr>
          <p:cNvPr id="117766" name="Picture 6" descr="ΕΚΖΕΜΑ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17032"/>
            <a:ext cx="3779912" cy="3140968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467544" y="188640"/>
            <a:ext cx="1896673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ΕΚΖΕΜΑ 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79512" y="980728"/>
            <a:ext cx="4572000" cy="397031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Φλεγμονώδης αντίδραση του δέρματος, οφειλόμενο σε διάφορα αίτια (εξωγενή, ενδογενή).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Χαρακτηρίζεται από: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ερύθημα,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έντονο κνησμό,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μικρές φυσαλίδες,   απολέπιση.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79512" y="188640"/>
            <a:ext cx="6840760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Σ ΤΑΘΕΡΟ ΦΑΡΜΑΚΕΥΤΙΚΟ ΕΡΥΘΗΜΑ  (FIXED DRUG ERUPTION)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79512" y="1628800"/>
            <a:ext cx="4572000" cy="403187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l-GR" sz="3200" dirty="0" err="1" smtClean="0">
                <a:solidFill>
                  <a:schemeClr val="bg1"/>
                </a:solidFill>
              </a:rPr>
              <a:t>Χαρ</a:t>
            </a:r>
            <a:r>
              <a:rPr lang="el-GR" sz="3200" dirty="0" smtClean="0">
                <a:solidFill>
                  <a:schemeClr val="bg1"/>
                </a:solidFill>
              </a:rPr>
              <a:t>/</a:t>
            </a:r>
            <a:r>
              <a:rPr lang="el-GR" sz="3200" dirty="0" err="1" smtClean="0">
                <a:solidFill>
                  <a:schemeClr val="bg1"/>
                </a:solidFill>
              </a:rPr>
              <a:t>ται</a:t>
            </a:r>
            <a:r>
              <a:rPr lang="el-GR" sz="3200" dirty="0" smtClean="0">
                <a:solidFill>
                  <a:schemeClr val="bg1"/>
                </a:solidFill>
              </a:rPr>
              <a:t> από σαφές περιγεγραμμένο ιώδες ερύθημα, το οποίο εμφανίζεται σταθερά στο ίδιο σημείο του δέρματος μετά τη χορήγηση μιας συγκεκριμένης φαρμακευτικής ουσίας. 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ΦΑΡΜΑΚΕΥΤΙΚΟ ΕΞΑΝΘΗΜΑ ΑΠΌ ΑΜΟΞΥΚΙΛΛΙΝ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428396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79512" y="836712"/>
            <a:ext cx="4176464" cy="584833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Το δέρμα αποτελείται από:</a:t>
            </a:r>
          </a:p>
          <a:p>
            <a:r>
              <a:rPr lang="el-GR" sz="3600" dirty="0" smtClean="0">
                <a:solidFill>
                  <a:schemeClr val="bg1"/>
                </a:solidFill>
              </a:rPr>
              <a:t> 1. Την </a:t>
            </a:r>
            <a:r>
              <a:rPr lang="el-GR" sz="3600" b="1" dirty="0" smtClean="0">
                <a:solidFill>
                  <a:schemeClr val="bg1"/>
                </a:solidFill>
              </a:rPr>
              <a:t>επιδερμίδα</a:t>
            </a:r>
          </a:p>
          <a:p>
            <a:r>
              <a:rPr lang="el-GR" sz="3600" dirty="0" smtClean="0">
                <a:solidFill>
                  <a:schemeClr val="bg1"/>
                </a:solidFill>
              </a:rPr>
              <a:t> 2. Τη </a:t>
            </a:r>
            <a:r>
              <a:rPr lang="el-GR" sz="3600" b="1" dirty="0" err="1" smtClean="0">
                <a:solidFill>
                  <a:schemeClr val="bg1"/>
                </a:solidFill>
              </a:rPr>
              <a:t>δερμίδα</a:t>
            </a:r>
            <a:r>
              <a:rPr lang="el-GR" sz="3600" b="1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ή    </a:t>
            </a:r>
            <a:r>
              <a:rPr lang="el-GR" sz="3600" b="1" dirty="0" smtClean="0">
                <a:solidFill>
                  <a:schemeClr val="bg1"/>
                </a:solidFill>
              </a:rPr>
              <a:t>χόριο </a:t>
            </a:r>
          </a:p>
          <a:p>
            <a:r>
              <a:rPr lang="el-GR" sz="3600" dirty="0" smtClean="0">
                <a:solidFill>
                  <a:schemeClr val="bg1"/>
                </a:solidFill>
              </a:rPr>
              <a:t> 3. Τον </a:t>
            </a:r>
            <a:r>
              <a:rPr lang="el-GR" sz="3600" b="1" dirty="0" smtClean="0">
                <a:solidFill>
                  <a:schemeClr val="bg1"/>
                </a:solidFill>
              </a:rPr>
              <a:t>υποδόριο ιστό</a:t>
            </a:r>
            <a:r>
              <a:rPr lang="el-GR" sz="36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l-GR" sz="3600" dirty="0" smtClean="0">
                <a:solidFill>
                  <a:schemeClr val="bg1"/>
                </a:solidFill>
              </a:rPr>
              <a:t>που περιέχει μεγάλη ποσότητα </a:t>
            </a:r>
            <a:r>
              <a:rPr lang="el-GR" sz="3600" b="1" dirty="0" smtClean="0">
                <a:solidFill>
                  <a:schemeClr val="bg1"/>
                </a:solidFill>
              </a:rPr>
              <a:t>υποδόριου λίπους</a:t>
            </a:r>
            <a:r>
              <a:rPr lang="el-GR" sz="3600" dirty="0" smtClean="0">
                <a:solidFill>
                  <a:schemeClr val="bg1"/>
                </a:solidFill>
              </a:rPr>
              <a:t>. </a:t>
            </a:r>
            <a:endParaRPr lang="el-GR" sz="3600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79512" y="188640"/>
            <a:ext cx="4176464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ΓΕΝΙΚΑ ΓΙΑ ΤΟ ΔΕΡΜΑ 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133122" name="Picture 2" descr="ski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92696"/>
            <a:ext cx="464400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95536" y="332656"/>
            <a:ext cx="6424387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ΣΥΦΙΛΙΔΙΚΕΣ ΔΕΡΜΑΤΙΚΕΣ ΒΛΑΒΕΣ 1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79512" y="1268760"/>
            <a:ext cx="4644008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b="1" u="sng" dirty="0" smtClean="0">
                <a:solidFill>
                  <a:schemeClr val="bg1"/>
                </a:solidFill>
              </a:rPr>
              <a:t>Συφιλιδικό έλκος :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στα γεννητικά όργανα ή αλλού, 3 </a:t>
            </a:r>
            <a:r>
              <a:rPr lang="el-GR" sz="2800" dirty="0" err="1" smtClean="0">
                <a:solidFill>
                  <a:schemeClr val="bg1"/>
                </a:solidFill>
              </a:rPr>
              <a:t>εβδ</a:t>
            </a:r>
            <a:r>
              <a:rPr lang="el-GR" sz="2800" dirty="0" smtClean="0">
                <a:solidFill>
                  <a:schemeClr val="bg1"/>
                </a:solidFill>
              </a:rPr>
              <a:t>. μετά την </a:t>
            </a:r>
            <a:r>
              <a:rPr lang="el-GR" sz="2800" dirty="0" err="1" smtClean="0">
                <a:solidFill>
                  <a:schemeClr val="bg1"/>
                </a:solidFill>
              </a:rPr>
              <a:t>πρωτομόλυνση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l-GR" sz="2800" b="1" dirty="0" err="1" smtClean="0">
                <a:solidFill>
                  <a:schemeClr val="bg1"/>
                </a:solidFill>
              </a:rPr>
              <a:t>Χαρ</a:t>
            </a:r>
            <a:r>
              <a:rPr lang="el-GR" sz="2800" b="1" dirty="0" smtClean="0">
                <a:solidFill>
                  <a:schemeClr val="bg1"/>
                </a:solidFill>
              </a:rPr>
              <a:t>/</a:t>
            </a:r>
            <a:r>
              <a:rPr lang="el-GR" sz="2800" b="1" dirty="0" err="1" smtClean="0">
                <a:solidFill>
                  <a:schemeClr val="bg1"/>
                </a:solidFill>
              </a:rPr>
              <a:t>ται</a:t>
            </a:r>
            <a:r>
              <a:rPr lang="el-GR" sz="2800" b="1" dirty="0" smtClean="0">
                <a:solidFill>
                  <a:schemeClr val="bg1"/>
                </a:solidFill>
              </a:rPr>
              <a:t> ως σκληρή ανώδυνη διάβρωση με ομαλά χείλη. </a:t>
            </a:r>
            <a:r>
              <a:rPr lang="el-GR" sz="2800" dirty="0" smtClean="0">
                <a:solidFill>
                  <a:schemeClr val="bg1"/>
                </a:solidFill>
              </a:rPr>
              <a:t>Συνυπάρχει επιχώριος λεμφαδένας.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Οφείλεται στην ωχρά σπειροχαίτη 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116738" name="Picture 2" descr="sifili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96044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17" name="16 - Ορθογώνιο"/>
          <p:cNvSpPr/>
          <p:nvPr/>
        </p:nvSpPr>
        <p:spPr>
          <a:xfrm>
            <a:off x="179512" y="1196752"/>
            <a:ext cx="4536504" cy="48320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b="1" u="sng" dirty="0" smtClean="0">
                <a:solidFill>
                  <a:schemeClr val="bg1"/>
                </a:solidFill>
              </a:rPr>
              <a:t>Εξάνθημα </a:t>
            </a:r>
            <a:r>
              <a:rPr lang="el-GR" sz="2800" b="1" u="sng" dirty="0" err="1" smtClean="0">
                <a:solidFill>
                  <a:schemeClr val="bg1"/>
                </a:solidFill>
              </a:rPr>
              <a:t>δευτερογόνου</a:t>
            </a:r>
            <a:r>
              <a:rPr lang="el-GR" sz="2800" b="1" u="sng" dirty="0" smtClean="0">
                <a:solidFill>
                  <a:schemeClr val="bg1"/>
                </a:solidFill>
              </a:rPr>
              <a:t> </a:t>
            </a:r>
            <a:r>
              <a:rPr lang="el-GR" sz="2800" b="1" u="sng" dirty="0" err="1" smtClean="0">
                <a:solidFill>
                  <a:schemeClr val="bg1"/>
                </a:solidFill>
              </a:rPr>
              <a:t>συφιλίδος</a:t>
            </a:r>
            <a:r>
              <a:rPr lang="el-GR" sz="2800" b="1" u="sng" dirty="0" smtClean="0">
                <a:solidFill>
                  <a:schemeClr val="bg1"/>
                </a:solidFill>
              </a:rPr>
              <a:t> 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Εμφανίζεται </a:t>
            </a:r>
            <a:r>
              <a:rPr lang="el-GR" sz="2800" b="1" dirty="0" smtClean="0">
                <a:solidFill>
                  <a:schemeClr val="bg1"/>
                </a:solidFill>
              </a:rPr>
              <a:t>2 μήνες </a:t>
            </a:r>
            <a:r>
              <a:rPr lang="el-GR" sz="2800" dirty="0" smtClean="0">
                <a:solidFill>
                  <a:schemeClr val="bg1"/>
                </a:solidFill>
              </a:rPr>
              <a:t>μετά την </a:t>
            </a:r>
            <a:r>
              <a:rPr lang="el-GR" sz="2800" dirty="0" err="1" smtClean="0">
                <a:solidFill>
                  <a:schemeClr val="bg1"/>
                </a:solidFill>
              </a:rPr>
              <a:t>πρωτομόλυνση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Το εξάνθημα είναι δυνατόν να είναι </a:t>
            </a:r>
            <a:r>
              <a:rPr lang="el-GR" sz="2800" dirty="0" err="1" smtClean="0">
                <a:solidFill>
                  <a:schemeClr val="bg1"/>
                </a:solidFill>
              </a:rPr>
              <a:t>κηλιδώδες</a:t>
            </a:r>
            <a:r>
              <a:rPr lang="el-GR" sz="2800" dirty="0" smtClean="0">
                <a:solidFill>
                  <a:schemeClr val="bg1"/>
                </a:solidFill>
              </a:rPr>
              <a:t> που αργότερα μετατρέπεται σε </a:t>
            </a:r>
            <a:r>
              <a:rPr lang="el-GR" sz="2800" dirty="0" err="1" smtClean="0">
                <a:solidFill>
                  <a:schemeClr val="bg1"/>
                </a:solidFill>
              </a:rPr>
              <a:t>βλατιδώδες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Είναι ανώδυνο, </a:t>
            </a:r>
            <a:r>
              <a:rPr lang="el-GR" sz="2800" dirty="0" err="1" smtClean="0">
                <a:solidFill>
                  <a:schemeClr val="bg1"/>
                </a:solidFill>
              </a:rPr>
              <a:t>άκνησμο</a:t>
            </a:r>
            <a:r>
              <a:rPr lang="el-GR" sz="2800" dirty="0" smtClean="0">
                <a:solidFill>
                  <a:schemeClr val="bg1"/>
                </a:solidFill>
              </a:rPr>
              <a:t> και συνοδεύεται πάντα από </a:t>
            </a:r>
            <a:r>
              <a:rPr lang="el-GR" sz="2800" dirty="0" err="1" smtClean="0">
                <a:solidFill>
                  <a:schemeClr val="bg1"/>
                </a:solidFill>
              </a:rPr>
              <a:t>μικροπολυαδενίτιδα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179512" y="260648"/>
            <a:ext cx="5743175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ΣΥΦΙΛΙΔΙΚΕΣ ΔΕΡΜΑΤΙΚΕΣ ΒΛΑΒΕΣ 2. </a:t>
            </a:r>
          </a:p>
        </p:txBody>
      </p:sp>
      <p:pic>
        <p:nvPicPr>
          <p:cNvPr id="115714" name="Picture 2" descr="sifili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64704"/>
            <a:ext cx="4499992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51520" y="260648"/>
            <a:ext cx="6533392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ΣΥΦΙΛΙΔΙΚΕΣ ΔΕΡΜΑΤΙΚΕΣ ΒΛΑΒΕΣ 3.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67544" y="1484784"/>
            <a:ext cx="7416824" cy="35394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200" b="1" u="sng" dirty="0" err="1" smtClean="0">
                <a:solidFill>
                  <a:schemeClr val="bg1"/>
                </a:solidFill>
              </a:rPr>
              <a:t>Συφυλιδικά</a:t>
            </a:r>
            <a:r>
              <a:rPr lang="el-GR" sz="3200" b="1" u="sng" dirty="0" smtClean="0">
                <a:solidFill>
                  <a:schemeClr val="bg1"/>
                </a:solidFill>
              </a:rPr>
              <a:t> </a:t>
            </a:r>
            <a:r>
              <a:rPr lang="el-GR" sz="3200" b="1" u="sng" dirty="0" err="1" smtClean="0">
                <a:solidFill>
                  <a:schemeClr val="bg1"/>
                </a:solidFill>
              </a:rPr>
              <a:t>Κομμιώματα</a:t>
            </a:r>
            <a:r>
              <a:rPr lang="el-GR" sz="3200" b="1" u="sng" dirty="0" smtClean="0">
                <a:solidFill>
                  <a:schemeClr val="bg1"/>
                </a:solidFill>
              </a:rPr>
              <a:t>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Εμφανίζονται στην τριτογενή σύφιλη, εντοπίζονται σε οποιοδήποτε σημείο του δέρματος, των βλεννογόνων ή σε οποιοδήποτε όργανο.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Έχουν </a:t>
            </a:r>
            <a:r>
              <a:rPr lang="el-GR" sz="3200" dirty="0" err="1" smtClean="0">
                <a:solidFill>
                  <a:schemeClr val="bg1"/>
                </a:solidFill>
              </a:rPr>
              <a:t>ερυθροφαιά</a:t>
            </a:r>
            <a:r>
              <a:rPr lang="el-GR" sz="3200" dirty="0" smtClean="0">
                <a:solidFill>
                  <a:schemeClr val="bg1"/>
                </a:solidFill>
              </a:rPr>
              <a:t> χροιά και στερεά σύσταση.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23528" y="404664"/>
            <a:ext cx="1920334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ΠΟΡΦΥΡΑ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51520" y="1124744"/>
            <a:ext cx="4716016" cy="48320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dirty="0" err="1" smtClean="0">
                <a:solidFill>
                  <a:schemeClr val="bg1"/>
                </a:solidFill>
              </a:rPr>
              <a:t>Eίναι</a:t>
            </a:r>
            <a:r>
              <a:rPr lang="el-GR" sz="2800" dirty="0" smtClean="0">
                <a:solidFill>
                  <a:schemeClr val="bg1"/>
                </a:solidFill>
              </a:rPr>
              <a:t> η αιμορραγική διάθεση του δέρματος και των βλεννογόνων, η οποία εμφανίζεται αυτόματα ή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μετά από ασήμαντη κάκωση.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Παρατηρείται, όταν υπάρχει:  . βλάβη του τοιχώματος των αγγείων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. Ελαττωμένος αριθμός PLT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. Πρόβλημα στο μηχανισμό πήξης του αίματος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117762" name="Picture 2" descr="porf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413995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79512" y="332656"/>
            <a:ext cx="6633996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ΟΓΚΟΜΟΡΦΕΣ ΕΞΕΡΓΑΣΙΕΣ ΤΟΥ ΔΕΡΜΑΤΟΣ 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51520" y="1124744"/>
            <a:ext cx="8568952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Διακρίνονται σε Καλοήθης και κακοήθης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u="sng" dirty="0" smtClean="0">
                <a:solidFill>
                  <a:schemeClr val="bg1"/>
                </a:solidFill>
              </a:rPr>
              <a:t>Καλοήθης: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err="1" smtClean="0">
                <a:solidFill>
                  <a:schemeClr val="bg1"/>
                </a:solidFill>
              </a:rPr>
              <a:t>μυρμηκιές</a:t>
            </a:r>
            <a:r>
              <a:rPr lang="el-GR" sz="2800" dirty="0" smtClean="0">
                <a:solidFill>
                  <a:schemeClr val="bg1"/>
                </a:solidFill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err="1" smtClean="0">
                <a:solidFill>
                  <a:schemeClr val="bg1"/>
                </a:solidFill>
              </a:rPr>
              <a:t>φακωματώσεις</a:t>
            </a:r>
            <a:r>
              <a:rPr lang="el-GR" sz="2800" dirty="0" smtClean="0">
                <a:solidFill>
                  <a:schemeClr val="bg1"/>
                </a:solidFill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chemeClr val="bg1"/>
                </a:solidFill>
              </a:rPr>
              <a:t> ξανθώματα δέρματος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u="sng" dirty="0" smtClean="0">
                <a:solidFill>
                  <a:schemeClr val="bg1"/>
                </a:solidFill>
              </a:rPr>
              <a:t>Κακοήθης: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err="1" smtClean="0">
                <a:solidFill>
                  <a:schemeClr val="bg1"/>
                </a:solidFill>
              </a:rPr>
              <a:t>βασικοκυτταρικό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err="1" smtClean="0">
                <a:solidFill>
                  <a:schemeClr val="bg1"/>
                </a:solidFill>
              </a:rPr>
              <a:t>Ca</a:t>
            </a:r>
            <a:r>
              <a:rPr lang="el-GR" sz="2800" dirty="0" smtClean="0">
                <a:solidFill>
                  <a:schemeClr val="bg1"/>
                </a:solidFill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err="1" smtClean="0">
                <a:solidFill>
                  <a:schemeClr val="bg1"/>
                </a:solidFill>
              </a:rPr>
              <a:t>ακανθοκυτταρικό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err="1" smtClean="0">
                <a:solidFill>
                  <a:schemeClr val="bg1"/>
                </a:solidFill>
              </a:rPr>
              <a:t>Ca</a:t>
            </a:r>
            <a:r>
              <a:rPr lang="el-GR" sz="2800" dirty="0" smtClean="0">
                <a:solidFill>
                  <a:schemeClr val="bg1"/>
                </a:solidFill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chemeClr val="bg1"/>
                </a:solidFill>
              </a:rPr>
              <a:t>μικτό, 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chemeClr val="bg1"/>
                </a:solidFill>
              </a:rPr>
              <a:t>κακόηθες μελάνωμα, 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chemeClr val="bg1"/>
                </a:solidFill>
              </a:rPr>
              <a:t>δερματικές εκδηλώσεις των λευχαιμιών &amp; των λεμφωμάτων 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51520" y="260648"/>
            <a:ext cx="6304033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ΜΥΡΜΗΚΙΕΣ (ΑΚΡΟΧΟΡΔΟΝΕΣ – WARTS) 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908720"/>
            <a:ext cx="5400600" cy="547260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Στις </a:t>
            </a:r>
            <a:r>
              <a:rPr lang="el-GR" sz="2800" dirty="0" err="1" smtClean="0">
                <a:solidFill>
                  <a:schemeClr val="bg1"/>
                </a:solidFill>
              </a:rPr>
              <a:t>μυρμηκιές</a:t>
            </a:r>
            <a:r>
              <a:rPr lang="el-GR" sz="2800" dirty="0" smtClean="0">
                <a:solidFill>
                  <a:schemeClr val="bg1"/>
                </a:solidFill>
              </a:rPr>
              <a:t> παρατηρείται υπερπλασία ΟΛΩΝ των στιβάδων της Επιδερμίδας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Οφείλονται σε ορισμένους τύπους του ιού των ανθρωπίνων θηλωμάτων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Διακρίνονται σε κοινές, ομαλές, νηματοειδείς, των πελμάτων, παλαμών και των γεννητικών οργάνων (</a:t>
            </a:r>
            <a:r>
              <a:rPr lang="el-GR" sz="2800" dirty="0" err="1" smtClean="0">
                <a:solidFill>
                  <a:schemeClr val="bg1"/>
                </a:solidFill>
              </a:rPr>
              <a:t>οξυτενή</a:t>
            </a:r>
            <a:r>
              <a:rPr lang="el-GR" sz="2800" dirty="0" smtClean="0">
                <a:solidFill>
                  <a:schemeClr val="bg1"/>
                </a:solidFill>
              </a:rPr>
              <a:t> κονδυλώματα). Πρόκειται για βλάβες του δέρματος υπό μορφή </a:t>
            </a:r>
            <a:r>
              <a:rPr lang="el-GR" sz="2800" dirty="0" err="1" smtClean="0">
                <a:solidFill>
                  <a:schemeClr val="bg1"/>
                </a:solidFill>
              </a:rPr>
              <a:t>μισχωτών</a:t>
            </a:r>
            <a:r>
              <a:rPr lang="el-GR" sz="2800" dirty="0" smtClean="0">
                <a:solidFill>
                  <a:schemeClr val="bg1"/>
                </a:solidFill>
              </a:rPr>
              <a:t> βλατίδων 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122882" name="Picture 2" descr="mirmigies 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08720"/>
            <a:ext cx="377991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95536" y="332656"/>
            <a:ext cx="2455737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ΞΑΝΘΩΜΑΤΑ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79512" y="1340768"/>
            <a:ext cx="4392488" cy="35394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Παρατηρούνται στην </a:t>
            </a:r>
            <a:r>
              <a:rPr lang="el-GR" sz="2800" dirty="0" err="1" smtClean="0">
                <a:solidFill>
                  <a:schemeClr val="bg1"/>
                </a:solidFill>
              </a:rPr>
              <a:t>οικογενή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err="1" smtClean="0">
                <a:solidFill>
                  <a:schemeClr val="bg1"/>
                </a:solidFill>
              </a:rPr>
              <a:t>υπερλιπιδαιμία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και σε άλλες μεταβολικές παθήσεις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(ΣΔ, υποθυρεοειδισμός).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 Έχουν τη μορφή </a:t>
            </a:r>
            <a:r>
              <a:rPr lang="el-GR" sz="2800" dirty="0" err="1" smtClean="0">
                <a:solidFill>
                  <a:schemeClr val="bg1"/>
                </a:solidFill>
              </a:rPr>
              <a:t>οζόμορφων</a:t>
            </a:r>
            <a:r>
              <a:rPr lang="el-GR" sz="2800" dirty="0" smtClean="0">
                <a:solidFill>
                  <a:schemeClr val="bg1"/>
                </a:solidFill>
              </a:rPr>
              <a:t> κιτρινωπών σχηματισμών. 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121858" name="Picture 2" descr="ξανθωματα 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5940152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ΒΑΣΙΚΟΚΥΤΤΑΡΙΚΟ ΚΑΡΚΙΝΩΜΑ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548680"/>
            <a:ext cx="6120680" cy="61247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 Έχει διάφορες μορφές: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οζώδες, </a:t>
            </a:r>
            <a:r>
              <a:rPr lang="el-GR" sz="2800" dirty="0" err="1" smtClean="0">
                <a:solidFill>
                  <a:schemeClr val="bg1"/>
                </a:solidFill>
              </a:rPr>
              <a:t>μελαγχρωματικό</a:t>
            </a:r>
            <a:r>
              <a:rPr lang="el-GR" sz="2800" dirty="0" smtClean="0">
                <a:solidFill>
                  <a:schemeClr val="bg1"/>
                </a:solidFill>
              </a:rPr>
              <a:t>, επιφανειακό.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err="1" smtClean="0">
                <a:solidFill>
                  <a:schemeClr val="bg1"/>
                </a:solidFill>
              </a:rPr>
              <a:t>Χαρ</a:t>
            </a:r>
            <a:r>
              <a:rPr lang="el-GR" sz="2800" dirty="0" smtClean="0">
                <a:solidFill>
                  <a:schemeClr val="bg1"/>
                </a:solidFill>
              </a:rPr>
              <a:t>/</a:t>
            </a:r>
            <a:r>
              <a:rPr lang="el-GR" sz="2800" dirty="0" err="1" smtClean="0">
                <a:solidFill>
                  <a:schemeClr val="bg1"/>
                </a:solidFill>
              </a:rPr>
              <a:t>ται</a:t>
            </a:r>
            <a:r>
              <a:rPr lang="el-GR" sz="2800" dirty="0" smtClean="0">
                <a:solidFill>
                  <a:schemeClr val="bg1"/>
                </a:solidFill>
              </a:rPr>
              <a:t> ως οζίδιο που εξελκείται με σαφή όρια, ενίοτε είναι </a:t>
            </a:r>
            <a:r>
              <a:rPr lang="el-GR" sz="2800" dirty="0" err="1" smtClean="0">
                <a:solidFill>
                  <a:schemeClr val="bg1"/>
                </a:solidFill>
              </a:rPr>
              <a:t>μελαγχρωματικό</a:t>
            </a:r>
            <a:r>
              <a:rPr lang="el-GR" sz="2800" dirty="0" smtClean="0">
                <a:solidFill>
                  <a:schemeClr val="bg1"/>
                </a:solidFill>
              </a:rPr>
              <a:t> ή εμφανίζεται ως πλάκα που επεκτείνεται αθόρυβα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και διηθεί το δέρμα χωρίς σαφή όρια.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Εντοπίζεται συνήθως στο πρόσωπο,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σε εκτιθέμενες περιοχές στην ηλιακή ακτινοβολία, και στα ηλικιωμένα άτομα.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Είναι ο συχνότερος καρκίνος του  δέρματος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Σπάνια </a:t>
            </a:r>
            <a:r>
              <a:rPr lang="el-GR" sz="2800" dirty="0" err="1" smtClean="0">
                <a:solidFill>
                  <a:schemeClr val="bg1"/>
                </a:solidFill>
              </a:rPr>
              <a:t>μεθίσταται</a:t>
            </a:r>
            <a:r>
              <a:rPr lang="el-GR" sz="2800" dirty="0" smtClean="0">
                <a:solidFill>
                  <a:schemeClr val="bg1"/>
                </a:solidFill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Καλή πρόγνωση 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120834" name="Picture 2" descr="BASAL CELL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3203848" cy="3573016"/>
          </a:xfrm>
          <a:prstGeom prst="rect">
            <a:avLst/>
          </a:prstGeom>
          <a:noFill/>
        </p:spPr>
      </p:pic>
      <p:pic>
        <p:nvPicPr>
          <p:cNvPr id="120836" name="Picture 4" descr="basal_cell_carcinom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73016"/>
            <a:ext cx="305983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38</a:t>
            </a:fld>
            <a:endParaRPr lang="el-GR"/>
          </a:p>
        </p:txBody>
      </p:sp>
      <p:pic>
        <p:nvPicPr>
          <p:cNvPr id="124930" name="Picture 2" descr="basal-cell-carcinoma-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816424" cy="3384376"/>
          </a:xfrm>
          <a:prstGeom prst="rect">
            <a:avLst/>
          </a:prstGeom>
          <a:noFill/>
        </p:spPr>
      </p:pic>
      <p:pic>
        <p:nvPicPr>
          <p:cNvPr id="124932" name="Picture 4" descr="21_basal_cell_carcinoma_cancer_imiquimod0822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744416" cy="3312368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251520" y="404664"/>
            <a:ext cx="5690532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ΒΑΣΙΚΟΚΥΤΤΑΡΙΚΟ ΚΑΡΚΙΝΩΜΑ </a:t>
            </a:r>
            <a:endParaRPr lang="el-G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39</a:t>
            </a:fld>
            <a:endParaRPr lang="el-GR"/>
          </a:p>
        </p:txBody>
      </p:sp>
      <p:pic>
        <p:nvPicPr>
          <p:cNvPr id="125954" name="Picture 2" descr="akanthokittariko 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4355976" cy="489654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79512" y="404664"/>
            <a:ext cx="6070251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Α ΚΑΝΘΟΚΥΤΤΑΡΙΚΟ ΚΑΡΚΙΝΩΜΑ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51520" y="1412776"/>
            <a:ext cx="4572000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Κακόηθες διηθητικό.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Μέγεθος &gt;2 εκ.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Ταχύτερη εξέλιξη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από </a:t>
            </a:r>
            <a:r>
              <a:rPr lang="el-GR" sz="2800" dirty="0" err="1" smtClean="0">
                <a:solidFill>
                  <a:schemeClr val="bg1"/>
                </a:solidFill>
              </a:rPr>
              <a:t>βασικοκυτταρικό</a:t>
            </a:r>
            <a:endParaRPr lang="el-GR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bg1"/>
                </a:solidFill>
              </a:rPr>
              <a:t> Συνοδεύεται από μεταστάσεις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Συνήθως στα ακάλυπτα μέρη του σώματος,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σε χρόνιες ουλές και σε βλεννογόνους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4</a:t>
            </a:fld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0" y="908720"/>
          <a:ext cx="4427984" cy="5949280"/>
        </p:xfrm>
        <a:graphic>
          <a:graphicData uri="http://schemas.openxmlformats.org/drawingml/2006/table">
            <a:tbl>
              <a:tblPr/>
              <a:tblGrid>
                <a:gridCol w="4427984"/>
              </a:tblGrid>
              <a:tr h="594928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l-GR" sz="3200" b="0" i="0" dirty="0" smtClean="0">
                          <a:solidFill>
                            <a:schemeClr val="bg1"/>
                          </a:solidFill>
                          <a:latin typeface="inherit"/>
                        </a:rPr>
                        <a:t>οι </a:t>
                      </a:r>
                      <a:r>
                        <a:rPr lang="el-GR" sz="3200" b="0" i="0" dirty="0">
                          <a:solidFill>
                            <a:schemeClr val="bg1"/>
                          </a:solidFill>
                          <a:latin typeface="inherit"/>
                        </a:rPr>
                        <a:t>τρίχες, </a:t>
                      </a:r>
                      <a:endParaRPr lang="el-GR" sz="3200" b="0" i="0" dirty="0" smtClean="0">
                        <a:solidFill>
                          <a:schemeClr val="bg1"/>
                        </a:solidFill>
                        <a:latin typeface="inherit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l-GR" sz="3200" b="0" i="0" dirty="0" smtClean="0">
                          <a:solidFill>
                            <a:schemeClr val="bg1"/>
                          </a:solidFill>
                          <a:latin typeface="inherit"/>
                        </a:rPr>
                        <a:t> οι </a:t>
                      </a:r>
                      <a:r>
                        <a:rPr lang="el-GR" sz="3200" b="0" i="0" dirty="0">
                          <a:solidFill>
                            <a:schemeClr val="bg1"/>
                          </a:solidFill>
                          <a:latin typeface="inherit"/>
                        </a:rPr>
                        <a:t>όνυχες και </a:t>
                      </a:r>
                      <a:endParaRPr lang="el-GR" sz="3200" b="0" i="0" dirty="0" smtClean="0">
                        <a:solidFill>
                          <a:schemeClr val="bg1"/>
                        </a:solidFill>
                        <a:latin typeface="inherit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l-GR" sz="3200" b="0" i="0" dirty="0" smtClean="0">
                          <a:solidFill>
                            <a:schemeClr val="bg1"/>
                          </a:solidFill>
                          <a:latin typeface="inherit"/>
                        </a:rPr>
                        <a:t> οι </a:t>
                      </a:r>
                      <a:r>
                        <a:rPr lang="el-GR" sz="3200" b="0" i="0" dirty="0">
                          <a:solidFill>
                            <a:schemeClr val="bg1"/>
                          </a:solidFill>
                          <a:latin typeface="inherit"/>
                        </a:rPr>
                        <a:t>αδένες (σμηγματογόνοι </a:t>
                      </a:r>
                      <a:endParaRPr lang="el-GR" sz="3200" b="0" i="0" dirty="0" smtClean="0">
                        <a:solidFill>
                          <a:schemeClr val="bg1"/>
                        </a:solidFill>
                        <a:latin typeface="inherit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l-GR" sz="3200" b="0" i="0" dirty="0" smtClean="0">
                          <a:solidFill>
                            <a:schemeClr val="bg1"/>
                          </a:solidFill>
                          <a:latin typeface="inherit"/>
                        </a:rPr>
                        <a:t>και </a:t>
                      </a:r>
                      <a:r>
                        <a:rPr lang="el-GR" sz="3200" b="0" i="0" dirty="0">
                          <a:solidFill>
                            <a:schemeClr val="bg1"/>
                          </a:solidFill>
                          <a:latin typeface="inherit"/>
                        </a:rPr>
                        <a:t>ιδρωτοποιοί).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32098" name="Picture 2" descr="ΔΟΜΗ ΔΕΡΜΑΤΟΣ 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5940152" cy="685800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0" y="332656"/>
            <a:ext cx="6696744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inherit"/>
              </a:rPr>
              <a:t>Στα εξαρτήματα της επιδερμίδας περιλαμβάνονται: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51520" y="260648"/>
            <a:ext cx="6070251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Α ΚΑΝΘΟΚΥΤΤΑΡΙΚΟ ΚΑΡΚΙΝΩΜΑ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51520" y="1196752"/>
            <a:ext cx="4572000" cy="501675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Εμφανίζεται ως οζίδιο με κεράτινη επιφάνεια &amp; </a:t>
            </a:r>
            <a:r>
              <a:rPr lang="el-GR" sz="3200" dirty="0" err="1" smtClean="0">
                <a:solidFill>
                  <a:schemeClr val="bg1"/>
                </a:solidFill>
              </a:rPr>
              <a:t>ερυθηματώδη</a:t>
            </a:r>
            <a:r>
              <a:rPr lang="el-GR" sz="3200" dirty="0" smtClean="0">
                <a:solidFill>
                  <a:schemeClr val="bg1"/>
                </a:solidFill>
              </a:rPr>
              <a:t> βάση το οποίο </a:t>
            </a:r>
            <a:r>
              <a:rPr lang="el-GR" sz="3200" u="sng" dirty="0" err="1" smtClean="0">
                <a:solidFill>
                  <a:schemeClr val="bg1"/>
                </a:solidFill>
              </a:rPr>
              <a:t>εξελκώνεται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Τα όρια του είναι </a:t>
            </a:r>
            <a:r>
              <a:rPr lang="el-GR" sz="3200" u="sng" dirty="0" smtClean="0">
                <a:solidFill>
                  <a:schemeClr val="bg1"/>
                </a:solidFill>
              </a:rPr>
              <a:t>επηρμένα</a:t>
            </a:r>
            <a:r>
              <a:rPr lang="el-GR" sz="32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Η μη έγκαιρη θεραπεία είναι αιτία μεταστάσεων, οπότε η πρόγνωσή του γίνεται κακή. 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130050" name="Picture 2" descr="akanthokittariko C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836712"/>
            <a:ext cx="3456384" cy="2448272"/>
          </a:xfrm>
          <a:prstGeom prst="rect">
            <a:avLst/>
          </a:prstGeom>
          <a:noFill/>
        </p:spPr>
      </p:pic>
      <p:pic>
        <p:nvPicPr>
          <p:cNvPr id="130052" name="Picture 4" descr="akanthokittariko C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374441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79512" y="188640"/>
            <a:ext cx="828092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ΚΑΚΟΗΘΕΣ ΜΕΛΑΝΩΜΑ ( MALIGNANT MELANOMA ) 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908720"/>
            <a:ext cx="5580112" cy="547260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l-GR" sz="2400" dirty="0" smtClean="0">
                <a:solidFill>
                  <a:schemeClr val="bg1"/>
                </a:solidFill>
              </a:rPr>
              <a:t>Εμφάνιση είτε εκ νέου είτε ως εξαλλαγή προϋπάρχοντος συγγενούς </a:t>
            </a:r>
            <a:r>
              <a:rPr lang="el-GR" sz="2400" dirty="0" err="1" smtClean="0">
                <a:solidFill>
                  <a:schemeClr val="bg1"/>
                </a:solidFill>
              </a:rPr>
              <a:t>μελανινοκυτταρικού</a:t>
            </a:r>
            <a:r>
              <a:rPr lang="el-GR" sz="2400" dirty="0" smtClean="0">
                <a:solidFill>
                  <a:schemeClr val="bg1"/>
                </a:solidFill>
              </a:rPr>
              <a:t> σπίλου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l-GR" sz="2400" dirty="0" smtClean="0">
                <a:solidFill>
                  <a:schemeClr val="bg1"/>
                </a:solidFill>
              </a:rPr>
              <a:t>Προέρχεται από μετάλλαξη </a:t>
            </a:r>
            <a:r>
              <a:rPr lang="el-GR" sz="2400" dirty="0" err="1" smtClean="0">
                <a:solidFill>
                  <a:schemeClr val="bg1"/>
                </a:solidFill>
              </a:rPr>
              <a:t>μελανινοκυττάρων</a:t>
            </a:r>
            <a:r>
              <a:rPr lang="el-GR" sz="2400" dirty="0" smtClean="0">
                <a:solidFill>
                  <a:schemeClr val="bg1"/>
                </a:solidFill>
              </a:rPr>
              <a:t> λόγω υπεριώδους ακτινοβολίας.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l-GR" sz="2400" dirty="0" smtClean="0">
                <a:solidFill>
                  <a:schemeClr val="bg1"/>
                </a:solidFill>
              </a:rPr>
              <a:t>Εμφανίζεται υπό διάφορες μορφές (κακοήθης φακή, οζώδες, επιφανειακό)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l-GR" sz="2400" dirty="0" smtClean="0">
                <a:solidFill>
                  <a:schemeClr val="bg1"/>
                </a:solidFill>
              </a:rPr>
              <a:t>Είναι η κακοηθέστερη μορφή νεοπλασίας δυνατότητα μετάστασης παντού (ακόμη και σε καρδιά &amp; εγκέφαλο 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l-GR" sz="2400" dirty="0" smtClean="0">
                <a:solidFill>
                  <a:schemeClr val="bg1"/>
                </a:solidFill>
              </a:rPr>
              <a:t> Εντόπιση σε οποιοδήποτε μέρος του σώματος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29026" name="Picture 2" descr="pin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63589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79512" y="332656"/>
            <a:ext cx="8136904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ΚΑΚΟΗΘΕΣ ΜΕΛΑΝΩΜΑ ( MALIGNANT MELANOMA ) 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51520" y="1412776"/>
            <a:ext cx="4392488" cy="40318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Αποχρώσεις ερυθρού, λευκού, μπλε,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που συνδυάζονται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με </a:t>
            </a:r>
            <a:r>
              <a:rPr lang="el-GR" sz="3200" dirty="0" err="1" smtClean="0">
                <a:solidFill>
                  <a:schemeClr val="bg1"/>
                </a:solidFill>
              </a:rPr>
              <a:t>καφεοειδή</a:t>
            </a:r>
            <a:r>
              <a:rPr lang="el-GR" sz="3200" dirty="0" smtClean="0">
                <a:solidFill>
                  <a:schemeClr val="bg1"/>
                </a:solidFill>
              </a:rPr>
              <a:t> ή μελανή απόχρωση ή μείγματα των αποχρώσεων αυτών, θεωρούνται </a:t>
            </a:r>
            <a:r>
              <a:rPr lang="el-GR" sz="3200" dirty="0" err="1" smtClean="0">
                <a:solidFill>
                  <a:schemeClr val="bg1"/>
                </a:solidFill>
              </a:rPr>
              <a:t>χαρ</a:t>
            </a:r>
            <a:r>
              <a:rPr lang="el-GR" sz="3200" dirty="0" smtClean="0">
                <a:solidFill>
                  <a:schemeClr val="bg1"/>
                </a:solidFill>
              </a:rPr>
              <a:t>/</a:t>
            </a:r>
            <a:r>
              <a:rPr lang="el-GR" sz="3200" dirty="0" err="1" smtClean="0">
                <a:solidFill>
                  <a:schemeClr val="bg1"/>
                </a:solidFill>
              </a:rPr>
              <a:t>κά</a:t>
            </a:r>
            <a:r>
              <a:rPr lang="el-GR" sz="3200" dirty="0" smtClean="0">
                <a:solidFill>
                  <a:schemeClr val="bg1"/>
                </a:solidFill>
              </a:rPr>
              <a:t> του κακοήθους μελανώματος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128002" name="Picture 2" descr="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449999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611560" y="980728"/>
            <a:ext cx="7416824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ΒΙΒΛΙΟΓΡΑΦΙΑ </a:t>
            </a: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l-GR" sz="2800" dirty="0" smtClean="0">
                <a:solidFill>
                  <a:schemeClr val="bg1"/>
                </a:solidFill>
              </a:rPr>
              <a:t>Παθήσεις του Δέρματος </a:t>
            </a:r>
            <a:r>
              <a:rPr lang="el-GR" sz="2800" dirty="0" err="1" smtClean="0">
                <a:solidFill>
                  <a:schemeClr val="bg1"/>
                </a:solidFill>
              </a:rPr>
              <a:t>White</a:t>
            </a:r>
            <a:r>
              <a:rPr lang="el-GR" sz="2800" dirty="0" smtClean="0">
                <a:solidFill>
                  <a:schemeClr val="bg1"/>
                </a:solidFill>
              </a:rPr>
              <a:t> – </a:t>
            </a:r>
            <a:r>
              <a:rPr lang="el-GR" sz="2800" dirty="0" err="1" smtClean="0">
                <a:solidFill>
                  <a:schemeClr val="bg1"/>
                </a:solidFill>
              </a:rPr>
              <a:t>Cox</a:t>
            </a:r>
            <a:r>
              <a:rPr lang="el-GR" sz="2800" dirty="0" smtClean="0">
                <a:solidFill>
                  <a:schemeClr val="bg1"/>
                </a:solidFill>
              </a:rPr>
              <a:t>, Εκδόσεις </a:t>
            </a:r>
            <a:r>
              <a:rPr lang="el-GR" sz="2800" dirty="0" err="1" smtClean="0">
                <a:solidFill>
                  <a:schemeClr val="bg1"/>
                </a:solidFill>
              </a:rPr>
              <a:t>Παρισιάνου</a:t>
            </a:r>
            <a:r>
              <a:rPr lang="el-GR" sz="2800" dirty="0" smtClean="0">
                <a:solidFill>
                  <a:schemeClr val="bg1"/>
                </a:solidFill>
              </a:rPr>
              <a:t> 2010 </a:t>
            </a:r>
          </a:p>
          <a:p>
            <a:pPr marL="514350" indent="-514350">
              <a:buAutoNum type="arabicPeriod"/>
            </a:pPr>
            <a:r>
              <a:rPr lang="el-GR" sz="2800" dirty="0" smtClean="0">
                <a:solidFill>
                  <a:schemeClr val="bg1"/>
                </a:solidFill>
              </a:rPr>
              <a:t>ΔΕΡΜΑΤΟΛΟΓΙΑ &amp; ΑΦΡΟΔΙΣΙΟΛΟΓΙΑ, Κ. </a:t>
            </a:r>
            <a:r>
              <a:rPr lang="el-GR" sz="2800" dirty="0" err="1" smtClean="0">
                <a:solidFill>
                  <a:schemeClr val="bg1"/>
                </a:solidFill>
              </a:rPr>
              <a:t>Κουσκούκης</a:t>
            </a:r>
            <a:r>
              <a:rPr lang="el-GR" sz="2800" dirty="0" smtClean="0">
                <a:solidFill>
                  <a:schemeClr val="bg1"/>
                </a:solidFill>
              </a:rPr>
              <a:t>, ΔΠΘ 1987 </a:t>
            </a:r>
          </a:p>
          <a:p>
            <a:pPr marL="514350" indent="-514350">
              <a:buAutoNum type="arabicPeriod"/>
            </a:pPr>
            <a:r>
              <a:rPr lang="el-GR" sz="2800" dirty="0" smtClean="0">
                <a:solidFill>
                  <a:schemeClr val="bg1"/>
                </a:solidFill>
              </a:rPr>
              <a:t>Σύγχρονη Κλινική Δερματολογία και </a:t>
            </a:r>
            <a:r>
              <a:rPr lang="el-GR" sz="2800" dirty="0" err="1" smtClean="0">
                <a:solidFill>
                  <a:schemeClr val="bg1"/>
                </a:solidFill>
              </a:rPr>
              <a:t>Αφροδισιολογία</a:t>
            </a:r>
            <a:r>
              <a:rPr lang="el-GR" sz="2800" dirty="0" smtClean="0">
                <a:solidFill>
                  <a:schemeClr val="bg1"/>
                </a:solidFill>
              </a:rPr>
              <a:t>, Εκδόσεις Πασχαλίδη</a:t>
            </a:r>
          </a:p>
          <a:p>
            <a:pPr marL="514350" indent="-514350">
              <a:buAutoNum type="arabicPeriod"/>
            </a:pPr>
            <a:r>
              <a:rPr lang="el-GR" sz="2800" dirty="0" smtClean="0">
                <a:solidFill>
                  <a:schemeClr val="bg1"/>
                </a:solidFill>
              </a:rPr>
              <a:t>Κλινική Σημειολογία &amp; Διάγνωση, Γ. </a:t>
            </a:r>
            <a:r>
              <a:rPr lang="el-GR" sz="2800" dirty="0" err="1" smtClean="0">
                <a:solidFill>
                  <a:schemeClr val="bg1"/>
                </a:solidFill>
              </a:rPr>
              <a:t>Αραπάκη</a:t>
            </a:r>
            <a:r>
              <a:rPr lang="el-GR" sz="2800" dirty="0" smtClean="0">
                <a:solidFill>
                  <a:schemeClr val="bg1"/>
                </a:solidFill>
              </a:rPr>
              <a:t>, Αθήνα 2006 44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134146" name="Picture 2" descr="derm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68580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1"/>
            <a:ext cx="7308304" cy="68580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chemeClr val="bg1"/>
                </a:solidFill>
              </a:rPr>
              <a:t>Στην εξωτερική επιφάνεια του δέρματος, εκτός από τις τρίχες, παρατηρούνται διάφορες </a:t>
            </a:r>
            <a:r>
              <a:rPr lang="el-GR" sz="2400" b="1" dirty="0" err="1" smtClean="0">
                <a:solidFill>
                  <a:schemeClr val="bg1"/>
                </a:solidFill>
              </a:rPr>
              <a:t>αναγλυφές</a:t>
            </a:r>
            <a:r>
              <a:rPr lang="el-GR" sz="2400" dirty="0" smtClean="0">
                <a:solidFill>
                  <a:schemeClr val="bg1"/>
                </a:solidFill>
              </a:rPr>
              <a:t>, που είναι: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chemeClr val="bg1"/>
                </a:solidFill>
              </a:rPr>
              <a:t> Οι </a:t>
            </a:r>
            <a:r>
              <a:rPr lang="el-GR" sz="2400" b="1" dirty="0" smtClean="0">
                <a:solidFill>
                  <a:schemeClr val="bg1"/>
                </a:solidFill>
              </a:rPr>
              <a:t>πόροι </a:t>
            </a:r>
            <a:r>
              <a:rPr lang="el-GR" sz="2400" dirty="0" smtClean="0">
                <a:solidFill>
                  <a:schemeClr val="bg1"/>
                </a:solidFill>
              </a:rPr>
              <a:t>των ιδρωτοποιών αδένων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chemeClr val="bg1"/>
                </a:solidFill>
              </a:rPr>
              <a:t> Οι </a:t>
            </a:r>
            <a:r>
              <a:rPr lang="el-GR" sz="2400" b="1" dirty="0" smtClean="0">
                <a:solidFill>
                  <a:schemeClr val="bg1"/>
                </a:solidFill>
              </a:rPr>
              <a:t>δερματικές θηλές</a:t>
            </a:r>
            <a:r>
              <a:rPr lang="el-GR" sz="2400" dirty="0" smtClean="0">
                <a:solidFill>
                  <a:schemeClr val="bg1"/>
                </a:solidFill>
              </a:rPr>
              <a:t>, που παριστάνουν κωνοειδείς προβολές του χορίου που καλύπτονται από την επιδερμίδα. 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chemeClr val="bg1"/>
                </a:solidFill>
              </a:rPr>
              <a:t>Οι </a:t>
            </a:r>
            <a:r>
              <a:rPr lang="el-GR" sz="2400" b="1" dirty="0" smtClean="0">
                <a:solidFill>
                  <a:schemeClr val="bg1"/>
                </a:solidFill>
              </a:rPr>
              <a:t>δερματικές ακρολοφίες</a:t>
            </a:r>
            <a:r>
              <a:rPr lang="el-GR" sz="2400" dirty="0" smtClean="0">
                <a:solidFill>
                  <a:schemeClr val="bg1"/>
                </a:solidFill>
              </a:rPr>
              <a:t>, που σχηματίζονται από τις δερματικές θηλές στο άτριχο δέρμα των παλαμών και των πελμάτων. Οι δερματικές ακρολοφίες αποτελούν καταδύσεις της επιδερμίδας μέσα στο χόριο. 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chemeClr val="bg1"/>
                </a:solidFill>
              </a:rPr>
              <a:t>Οι </a:t>
            </a:r>
            <a:r>
              <a:rPr lang="el-GR" sz="2400" b="1" dirty="0" smtClean="0">
                <a:solidFill>
                  <a:schemeClr val="bg1"/>
                </a:solidFill>
              </a:rPr>
              <a:t>αύλακες,</a:t>
            </a:r>
            <a:r>
              <a:rPr lang="el-GR" sz="2400" dirty="0" smtClean="0">
                <a:solidFill>
                  <a:schemeClr val="bg1"/>
                </a:solidFill>
              </a:rPr>
              <a:t> που σχηματίζονται ανάμεσα στις δερματικές ακρολοφίες. Στις αύλακες εκβάλλουν οι πόροι των ιδρωτοποιών αδένων. 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chemeClr val="bg1"/>
                </a:solidFill>
              </a:rPr>
              <a:t>Οι </a:t>
            </a:r>
            <a:r>
              <a:rPr lang="el-GR" sz="2400" b="1" dirty="0" smtClean="0">
                <a:solidFill>
                  <a:schemeClr val="bg1"/>
                </a:solidFill>
              </a:rPr>
              <a:t>δερματικές άλω</a:t>
            </a:r>
            <a:r>
              <a:rPr lang="el-GR" sz="2400" dirty="0" smtClean="0">
                <a:solidFill>
                  <a:schemeClr val="bg1"/>
                </a:solidFill>
              </a:rPr>
              <a:t>, μικρές πολύγωνες περιοχές που απαντώνται σε όλο το υπόλοιπο τριχωτό δέρμα. 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Οι περιοχές αυτές χωρίζονται μεταξύ τους με αβαθείς αύλακες. Από τα σημεία διασταύρωσης των δερματικών </a:t>
            </a:r>
            <a:r>
              <a:rPr lang="el-GR" sz="2400" dirty="0" err="1" smtClean="0">
                <a:solidFill>
                  <a:schemeClr val="bg1"/>
                </a:solidFill>
              </a:rPr>
              <a:t>αυλάκων</a:t>
            </a:r>
            <a:r>
              <a:rPr lang="el-GR" sz="2400" dirty="0" smtClean="0">
                <a:solidFill>
                  <a:schemeClr val="bg1"/>
                </a:solidFill>
              </a:rPr>
              <a:t> βγαίνουν προς τα έξω οι τρίχες.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0" y="188640"/>
            <a:ext cx="7249549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ΓΕΝΙΚΑ ΧΑΡΑΚΤΗΡΙΣΤΙΚΑ ΤΟΥ ΔΕΡΜΑΤΟΣ</a:t>
            </a:r>
            <a:r>
              <a:rPr lang="el-GR" sz="3200" dirty="0" smtClean="0"/>
              <a:t> </a:t>
            </a:r>
            <a:endParaRPr lang="el-GR" sz="3200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980728"/>
            <a:ext cx="7740352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Το </a:t>
            </a:r>
            <a:r>
              <a:rPr lang="el-GR" sz="2800" u="sng" dirty="0" smtClean="0">
                <a:solidFill>
                  <a:schemeClr val="bg1"/>
                </a:solidFill>
              </a:rPr>
              <a:t>βάρος</a:t>
            </a:r>
            <a:r>
              <a:rPr lang="el-GR" sz="2800" dirty="0" smtClean="0">
                <a:solidFill>
                  <a:schemeClr val="bg1"/>
                </a:solidFill>
              </a:rPr>
              <a:t> του δέρματος (χωρίς το υποδόριο λίπος) είναι κατά μέσο όρο 4,85 </a:t>
            </a:r>
            <a:r>
              <a:rPr lang="el-GR" sz="2800" dirty="0" err="1" smtClean="0">
                <a:solidFill>
                  <a:schemeClr val="bg1"/>
                </a:solidFill>
              </a:rPr>
              <a:t>Kgr</a:t>
            </a:r>
            <a:r>
              <a:rPr lang="el-GR" sz="2800" dirty="0" smtClean="0">
                <a:solidFill>
                  <a:schemeClr val="bg1"/>
                </a:solidFill>
              </a:rPr>
              <a:t> στον ενήλικο άνδρα και 3,18 </a:t>
            </a:r>
            <a:r>
              <a:rPr lang="el-GR" sz="2800" dirty="0" err="1" smtClean="0">
                <a:solidFill>
                  <a:schemeClr val="bg1"/>
                </a:solidFill>
              </a:rPr>
              <a:t>Kgr</a:t>
            </a:r>
            <a:r>
              <a:rPr lang="el-GR" sz="2800" dirty="0" smtClean="0">
                <a:solidFill>
                  <a:schemeClr val="bg1"/>
                </a:solidFill>
              </a:rPr>
              <a:t> στην ενήλικη γυναίκα.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Το </a:t>
            </a:r>
            <a:r>
              <a:rPr lang="el-GR" sz="2800" u="sng" dirty="0" smtClean="0">
                <a:solidFill>
                  <a:schemeClr val="bg1"/>
                </a:solidFill>
              </a:rPr>
              <a:t>πάχος </a:t>
            </a:r>
            <a:r>
              <a:rPr lang="el-GR" sz="2800" dirty="0" smtClean="0">
                <a:solidFill>
                  <a:schemeClr val="bg1"/>
                </a:solidFill>
              </a:rPr>
              <a:t>του δέρματος (χωρίς τον υποδόριο ιστό) κυμαίνεται από 1 έως 4 mm.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Η </a:t>
            </a:r>
            <a:r>
              <a:rPr lang="el-GR" sz="2800" u="sng" dirty="0" err="1" smtClean="0">
                <a:solidFill>
                  <a:schemeClr val="bg1"/>
                </a:solidFill>
              </a:rPr>
              <a:t>διατασιμότητα</a:t>
            </a:r>
            <a:r>
              <a:rPr lang="el-GR" sz="2800" dirty="0" smtClean="0">
                <a:solidFill>
                  <a:schemeClr val="bg1"/>
                </a:solidFill>
              </a:rPr>
              <a:t> του δέρματος ποικίλλει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στις διάφορες θέσεις και εξαρτάται: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α) από το πάχος του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β) από το βαθμό σύμφυσής του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με τα υποκείμενα μόρια και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γ) από την παρουσία δερματικών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πτυχών και </a:t>
            </a:r>
            <a:r>
              <a:rPr lang="el-GR" sz="2800" dirty="0" err="1" smtClean="0">
                <a:solidFill>
                  <a:schemeClr val="bg1"/>
                </a:solidFill>
              </a:rPr>
              <a:t>αυλάκων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136194" name="Picture 2" descr="σπαργη δερματο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17032"/>
            <a:ext cx="363589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B8B-77ED-461B-8BA2-E16ECFC8BBCF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7388986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ΓΕΝΙΚΑ ΧΑΡΑΚΤΗΡΙΣΤΙΚΑ ΤΟΥ ΔΕΡΜΑΤΟΣ</a:t>
            </a:r>
            <a:r>
              <a:rPr lang="el-GR" dirty="0" smtClean="0"/>
              <a:t> 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733246"/>
            <a:ext cx="8784976" cy="61247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Το </a:t>
            </a:r>
            <a:r>
              <a:rPr lang="el-GR" sz="2800" b="1" u="sng" dirty="0" smtClean="0">
                <a:solidFill>
                  <a:schemeClr val="bg1"/>
                </a:solidFill>
              </a:rPr>
              <a:t>χρώμα του δέρματος </a:t>
            </a:r>
            <a:r>
              <a:rPr lang="el-GR" sz="2800" dirty="0" smtClean="0">
                <a:solidFill>
                  <a:schemeClr val="bg1"/>
                </a:solidFill>
              </a:rPr>
              <a:t>εξαρτάται από τις διάφορες χρωστικές που βρίσκουμε σε αυτό και παραλλάσσει ανάλογα με τη </a:t>
            </a:r>
            <a:r>
              <a:rPr lang="el-GR" sz="2800" b="1" u="sng" dirty="0" smtClean="0">
                <a:solidFill>
                  <a:schemeClr val="bg1"/>
                </a:solidFill>
              </a:rPr>
              <a:t>φυλή</a:t>
            </a:r>
            <a:r>
              <a:rPr lang="el-GR" sz="2800" dirty="0" smtClean="0">
                <a:solidFill>
                  <a:schemeClr val="bg1"/>
                </a:solidFill>
              </a:rPr>
              <a:t>, με το </a:t>
            </a:r>
            <a:r>
              <a:rPr lang="el-GR" sz="2800" b="1" u="sng" dirty="0" smtClean="0">
                <a:solidFill>
                  <a:schemeClr val="bg1"/>
                </a:solidFill>
              </a:rPr>
              <a:t>φύλο</a:t>
            </a:r>
            <a:r>
              <a:rPr lang="el-GR" sz="2800" dirty="0" smtClean="0">
                <a:solidFill>
                  <a:schemeClr val="bg1"/>
                </a:solidFill>
              </a:rPr>
              <a:t> (λευκότερο στις γυναίκες) και με την </a:t>
            </a:r>
            <a:r>
              <a:rPr lang="el-GR" sz="2800" b="1" u="sng" dirty="0" smtClean="0">
                <a:solidFill>
                  <a:schemeClr val="bg1"/>
                </a:solidFill>
              </a:rPr>
              <a:t>ηλικία</a:t>
            </a:r>
            <a:r>
              <a:rPr lang="el-GR" sz="2800" dirty="0" smtClean="0">
                <a:solidFill>
                  <a:schemeClr val="bg1"/>
                </a:solidFill>
              </a:rPr>
              <a:t> (ελαφρά υποκίτρινο στους γέρους).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Στο ίδιο άτομο το χρώμα του δέρματος δεν είναι ίδιο σε όλες τις </a:t>
            </a:r>
            <a:r>
              <a:rPr lang="el-GR" sz="2800" b="1" u="sng" dirty="0" smtClean="0">
                <a:solidFill>
                  <a:schemeClr val="bg1"/>
                </a:solidFill>
              </a:rPr>
              <a:t>θέσεις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 Έτσι, είναι πιο σκούρο αντίστοιχα στη θηλή του μαστού, τη θηλαία άλω και τα γεννητικά όργανα, ενώ γενικά η πρόσθια επιφάνεια έχει λευκότερη χροιά από </a:t>
            </a:r>
            <a:r>
              <a:rPr lang="el-GR" sz="2800" dirty="0" err="1" smtClean="0">
                <a:solidFill>
                  <a:schemeClr val="bg1"/>
                </a:solidFill>
              </a:rPr>
              <a:t>ό,τι</a:t>
            </a:r>
            <a:r>
              <a:rPr lang="el-GR" sz="2800" dirty="0" smtClean="0">
                <a:solidFill>
                  <a:schemeClr val="bg1"/>
                </a:solidFill>
              </a:rPr>
              <a:t> η ραχιαία επιφάνεια του σώματος.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Τέλος, το χρώμα του δέρματος μεταβάλλεται σε διάφορες παθολογικές καταστάσεις (ίκτερος, κυάνωση, αναιμία, ερυθραιμία). 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180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ΛΕΙΤΟΥΡΓΙΕΣ ΤΟΥ ΔΕΡΜΑΤΟΣ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  <a:solidFill>
            <a:schemeClr val="tx1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bg1"/>
                </a:solidFill>
              </a:rPr>
              <a:t>Προστασία</a:t>
            </a:r>
            <a:r>
              <a:rPr lang="el-GR" sz="2000" dirty="0" smtClean="0">
                <a:solidFill>
                  <a:schemeClr val="bg1"/>
                </a:solidFill>
              </a:rPr>
              <a:t> των υποκείμενων οργάνων από εξωτερικές μηχανικές βλάβες.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bg1"/>
                </a:solidFill>
              </a:rPr>
              <a:t>Παρεμπόδιση εξάτμισης του νερού από τους ιστούς.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bg1"/>
                </a:solidFill>
              </a:rPr>
              <a:t>Παρεμπόδιση εισόδου μικροβίων και χημικών ουσιών στο σώμα.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bg1"/>
                </a:solidFill>
              </a:rPr>
              <a:t>Προστασία από την ηλιακή ακτινοβολία χάρη στη </a:t>
            </a:r>
            <a:r>
              <a:rPr lang="el-GR" sz="2000" b="1" dirty="0" smtClean="0">
                <a:solidFill>
                  <a:schemeClr val="bg1"/>
                </a:solidFill>
              </a:rPr>
              <a:t>μελανίνη.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bg1"/>
                </a:solidFill>
              </a:rPr>
              <a:t>Ρύθμιση της θερμοκρασίας του σώματος: το δέρμα μπορεί να αποβάλλει ή να εμποδίζει την αποβολή θερμότητας αυξάνοντας ή μειώνοντας αντίστοιχα το εύρος των αγγείων που διαθέτει. Ακόμη αποβολή θερμότητας μπορεί να επιτευχθεί με την εξάτμιση του ιδρώτα. Οι τρίχες &amp; το υποδόριο λίπος αποτελούν θερμομονωτικά στρώματα.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bg1"/>
                </a:solidFill>
              </a:rPr>
              <a:t> Αισθητήριο όργανο: το δέρμα διαθέτει υποδοχείς για την αφή, την πίεση, τον πόνο και τη θερμοκρασία.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bg1"/>
                </a:solidFill>
              </a:rPr>
              <a:t> Αναπνευστικό όργανο: διενεργεί την άδηλη αναπνοή.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bg1"/>
                </a:solidFill>
              </a:rPr>
              <a:t>Εκκριτικό όργανο: παραγωγή γάλακτος.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bg1"/>
                </a:solidFill>
              </a:rPr>
              <a:t>Απεκκριτικό όργανο: αποβάλλει με τον ιδρώτα και το σμήγμα προϊόντα της ανταλλαγής της ύλης.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bg1"/>
                </a:solidFill>
              </a:rPr>
              <a:t>Συμμετοχή στη σύνθεση της βιταμίνης D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bg1"/>
                </a:solidFill>
              </a:rPr>
              <a:t>Παραγωγή αντισωμάτων. 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F44-CC2F-4ABC-937A-17A0A915BA21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l-GR" b="1" dirty="0" smtClean="0">
                <a:solidFill>
                  <a:schemeClr val="bg1"/>
                </a:solidFill>
              </a:rPr>
              <a:t>ΚΗΛΙΔΕΣ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96752"/>
            <a:ext cx="4536504" cy="5400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 Επίπεδες περιγεγραμμένες μεταβολές της χροιάς του δέρματος μεγέθους ως 1 </a:t>
            </a:r>
            <a:r>
              <a:rPr lang="el-GR" dirty="0" err="1" smtClean="0">
                <a:solidFill>
                  <a:schemeClr val="bg1"/>
                </a:solidFill>
              </a:rPr>
              <a:t>cm</a:t>
            </a:r>
            <a:r>
              <a:rPr lang="el-GR" dirty="0" smtClean="0">
                <a:solidFill>
                  <a:schemeClr val="bg1"/>
                </a:solidFill>
              </a:rPr>
              <a:t>.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Όταν υπάρχει τοπική υπεραιμία, αποκτούν ρόδινη χροιά (</a:t>
            </a:r>
            <a:r>
              <a:rPr lang="el-GR" dirty="0" err="1" smtClean="0">
                <a:solidFill>
                  <a:schemeClr val="bg1"/>
                </a:solidFill>
              </a:rPr>
              <a:t>ροδάνθη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F44-CC2F-4ABC-937A-17A0A915BA21}" type="datetime1">
              <a:rPr lang="el-GR" smtClean="0"/>
              <a:pPr/>
              <a:t>6/12/2014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Αναστασιάδη Ντότσικα Ιωάννα Μ.Δ.Ε.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FCAE-42D1-4E40-8D2D-229BA24A834B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91138" name="Picture 2" descr="ΕΡΥΘΡΑ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31236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1963</Words>
  <Application>Microsoft Office PowerPoint</Application>
  <PresentationFormat>Προβολή στην οθόνη (4:3)</PresentationFormat>
  <Paragraphs>324</Paragraphs>
  <Slides>43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Θέμα του Office</vt:lpstr>
      <vt:lpstr>Δερματολογία 2  ΤΜΗΜΑ ΑΙΣΘΗΤΙΚΗΣ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ΛΕΙΤΟΥΡΓΙΕΣ ΤΟΥ ΔΕΡΜΑΤΟΣ</vt:lpstr>
      <vt:lpstr>ΚΗΛΙΔΕΣ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Δερματολογία 2</dc:title>
  <dc:creator>x</dc:creator>
  <cp:lastModifiedBy>x</cp:lastModifiedBy>
  <cp:revision>15</cp:revision>
  <dcterms:created xsi:type="dcterms:W3CDTF">2014-11-23T14:34:14Z</dcterms:created>
  <dcterms:modified xsi:type="dcterms:W3CDTF">2014-12-06T16:11:04Z</dcterms:modified>
</cp:coreProperties>
</file>